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As a rule of thumb, using the prevalence as the threshold (instead of 0.5), generally returns a predicted prevalence close to the actual, and can make more useful predictions on individuals.</a:t>
            </a:r>
          </a:p>
          <a:p>
            <a:pPr lvl="0" indent="0" marL="0">
              <a:buNone/>
            </a:pPr>
          </a:p>
          <a:p>
            <a:pPr lvl="0" indent="0" marL="0">
              <a:buNone/>
            </a:pPr>
            <a:r>
              <a:rPr/>
              <a:t>Alternately, you can search for the threshold that matches the prevalence.</a:t>
            </a:r>
          </a:p>
          <a:p>
            <a:pPr lvl="0" indent="0" marL="0">
              <a:buNone/>
            </a:pPr>
          </a:p>
          <a:p>
            <a:pPr lvl="0" indent="0" marL="0">
              <a:buNone/>
            </a:pPr>
            <a:r>
              <a:rPr/>
              <a:t>Python does have “.predict_proba()”</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20/10/05/squeezing-the-most-utility-from-your-models/" TargetMode="External" /><Relationship Id="rId4" Type="http://schemas.openxmlformats.org/officeDocument/2006/relationships/hyperlink" Target="https://win-vector.com/2015/02/27/does-balancing-classes-improve-classifier-performance/" TargetMode="External" /><Relationship Id="rId5" Type="http://schemas.openxmlformats.org/officeDocument/2006/relationships/hyperlink" Target="https://win-vector.com/2019/07/07/link-functions-versus-data-transforms/" TargetMode="External" /><Relationship Id="rId6" Type="http://schemas.openxmlformats.org/officeDocument/2006/relationships/hyperlink" Target="https://win-vector.com/2011/09/14/the-simpler-derivation-of-logistic-regression/" TargetMode="External" /><Relationship Id="rId7" Type="http://schemas.openxmlformats.org/officeDocument/2006/relationships/hyperlink" Target="https://github.com/WinVector/vtreat" TargetMode="External" /><Relationship Id="rId8" Type="http://schemas.openxmlformats.org/officeDocument/2006/relationships/hyperlink" Target="https://github.com/WinVector/vtreat" TargetMode="External" /><Relationship Id="rId9" Type="http://schemas.openxmlformats.org/officeDocument/2006/relationships/hyperlink" Target="https://win-vector.com/2014/03/08/can-a-classifier-that-never-says-yes-be-useful/" TargetMode="External" /><Relationship Id="rId10" Type="http://schemas.openxmlformats.org/officeDocument/2006/relationships/hyperlink" Target="https://win-vector.com/2019/11/12/when-cross-validation-is-more-powerful-than-regularization/"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Street_Fighting_Statistics"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Science: Street Fighting Statistics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28.4849510</a:t>
                      </a:r>
                    </a:p>
                  </a:txBody>
                </a:tc>
                <a:tc>
                  <a:txBody>
                    <a:bodyPr/>
                    <a:lstStyle/>
                    <a:p>
                      <a:pPr lvl="0" indent="0" marL="0" algn="r">
                        <a:buNone/>
                      </a:pPr>
                      <a:r>
                        <a:rPr/>
                        <a:t>5.1237960</a:t>
                      </a:r>
                    </a:p>
                  </a:txBody>
                </a:tc>
                <a:tc>
                  <a:txBody>
                    <a:bodyPr/>
                    <a:lstStyle/>
                    <a:p>
                      <a:pPr lvl="0" indent="0" marL="0" algn="r">
                        <a:buNone/>
                      </a:pPr>
                      <a:r>
                        <a:rPr/>
                        <a:t>5.559345</a:t>
                      </a:r>
                    </a:p>
                  </a:txBody>
                </a:tc>
                <a:tc>
                  <a:txBody>
                    <a:bodyPr/>
                    <a:lstStyle/>
                    <a:p>
                      <a:pPr lvl="0" indent="0" marL="0" algn="r">
                        <a:buNone/>
                      </a:pPr>
                      <a:r>
                        <a:rPr/>
                        <a:t>0.0000000</a:t>
                      </a:r>
                    </a:p>
                  </a:txBody>
                </a:tc>
              </a:tr>
              <a:tr h="0">
                <a:tc>
                  <a:txBody>
                    <a:bodyPr/>
                    <a:lstStyle/>
                    <a:p>
                      <a:pPr lvl="0" indent="0" marL="0" algn="l">
                        <a:buNone/>
                      </a:pPr>
                      <a:r>
                        <a:rPr/>
                        <a:t>father</a:t>
                      </a:r>
                    </a:p>
                  </a:txBody>
                </a:tc>
                <a:tc>
                  <a:txBody>
                    <a:bodyPr/>
                    <a:lstStyle/>
                    <a:p>
                      <a:pPr lvl="0" indent="0" marL="0" algn="r">
                        <a:buNone/>
                      </a:pPr>
                      <a:r>
                        <a:rPr/>
                        <a:t>0.3643546</a:t>
                      </a:r>
                    </a:p>
                  </a:txBody>
                </a:tc>
                <a:tc>
                  <a:txBody>
                    <a:bodyPr/>
                    <a:lstStyle/>
                    <a:p>
                      <a:pPr lvl="0" indent="0" marL="0" algn="r">
                        <a:buNone/>
                      </a:pPr>
                      <a:r>
                        <a:rPr/>
                        <a:t>0.0510841</a:t>
                      </a:r>
                    </a:p>
                  </a:txBody>
                </a:tc>
                <a:tc>
                  <a:txBody>
                    <a:bodyPr/>
                    <a:lstStyle/>
                    <a:p>
                      <a:pPr lvl="0" indent="0" marL="0" algn="r">
                        <a:buNone/>
                      </a:pPr>
                      <a:r>
                        <a:rPr/>
                        <a:t>7.132445</a:t>
                      </a:r>
                    </a:p>
                  </a:txBody>
                </a:tc>
                <a:tc>
                  <a:txBody>
                    <a:bodyPr/>
                    <a:lstStyle/>
                    <a:p>
                      <a:pPr lvl="0" indent="0" marL="0" algn="r">
                        <a:buNone/>
                      </a:pPr>
                      <a:r>
                        <a:rPr/>
                        <a:t>0.0000000</a:t>
                      </a:r>
                    </a:p>
                  </a:txBody>
                </a:tc>
              </a:tr>
              <a:tr h="0">
                <a:tc>
                  <a:txBody>
                    <a:bodyPr/>
                    <a:lstStyle/>
                    <a:p>
                      <a:pPr lvl="0" indent="0" marL="0" algn="l">
                        <a:buNone/>
                      </a:pPr>
                      <a:r>
                        <a:rPr/>
                        <a:t>mother</a:t>
                      </a:r>
                    </a:p>
                  </a:txBody>
                </a:tc>
                <a:tc>
                  <a:txBody>
                    <a:bodyPr/>
                    <a:lstStyle/>
                    <a:p>
                      <a:pPr lvl="0" indent="0" marL="0" algn="r">
                        <a:buNone/>
                      </a:pPr>
                      <a:r>
                        <a:rPr/>
                        <a:t>0.2032194</a:t>
                      </a:r>
                    </a:p>
                  </a:txBody>
                </a:tc>
                <a:tc>
                  <a:txBody>
                    <a:bodyPr/>
                    <a:lstStyle/>
                    <a:p>
                      <a:pPr lvl="0" indent="0" marL="0" algn="r">
                        <a:buNone/>
                      </a:pPr>
                      <a:r>
                        <a:rPr/>
                        <a:t>0.0557464</a:t>
                      </a:r>
                    </a:p>
                  </a:txBody>
                </a:tc>
                <a:tc>
                  <a:txBody>
                    <a:bodyPr/>
                    <a:lstStyle/>
                    <a:p>
                      <a:pPr lvl="0" indent="0" marL="0" algn="r">
                        <a:buNone/>
                      </a:pPr>
                      <a:r>
                        <a:rPr/>
                        <a:t>3.645424</a:t>
                      </a:r>
                    </a:p>
                  </a:txBody>
                </a:tc>
                <a:tc>
                  <a:txBody>
                    <a:bodyPr/>
                    <a:lstStyle/>
                    <a:p>
                      <a:pPr lvl="0" indent="0" marL="0" algn="r">
                        <a:buNone/>
                      </a:pPr>
                      <a:r>
                        <a:rPr/>
                        <a:t>0.0002863</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0.3604041</a:t>
                      </a:r>
                    </a:p>
                  </a:txBody>
                </a:tc>
              </a:tr>
              <a:tr h="0">
                <a:tc>
                  <a:txBody>
                    <a:bodyPr/>
                    <a:lstStyle/>
                    <a:p>
                      <a:pPr lvl="0" indent="0" marL="0" algn="l">
                        <a:buNone/>
                      </a:pPr>
                      <a:r>
                        <a:rPr/>
                        <a:t>mother</a:t>
                      </a:r>
                    </a:p>
                  </a:txBody>
                </a:tc>
                <a:tc>
                  <a:txBody>
                    <a:bodyPr/>
                    <a:lstStyle/>
                    <a:p>
                      <a:pPr lvl="0" indent="0" marL="0" algn="r">
                        <a:buNone/>
                      </a:pPr>
                      <a:r>
                        <a:rPr/>
                        <a:t>0.1990024</a:t>
                      </a:r>
                    </a:p>
                  </a:txBody>
                </a:tc>
              </a:tr>
              <a:tr h="0">
                <a:tc>
                  <a:txBody>
                    <a:bodyPr/>
                    <a:lstStyle/>
                    <a:p>
                      <a:pPr lvl="0" indent="0" marL="0" algn="l">
                        <a:buNone/>
                      </a:pPr>
                      <a:r>
                        <a:rPr/>
                        <a:t>mid_parent</a:t>
                      </a:r>
                    </a:p>
                  </a:txBody>
                </a:tc>
                <a:tc>
                  <a:txBody>
                    <a:bodyPr/>
                    <a:lstStyle/>
                    <a:p>
                      <a:pPr lvl="0" indent="0" marL="0" algn="r">
                        <a:buNone/>
                      </a:pPr>
                      <a:r>
                        <a:rPr/>
                        <a:t>0.0078534</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3.580155</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3.580145</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6.41847e-05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and without that we can’t expect reliable predictions for distributionally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Commentary</a:t>
            </a:r>
          </a:p>
        </p:txBody>
      </p:sp>
      <p:sp>
        <p:nvSpPr>
          <p:cNvPr id="3" name="Content Placeholder 2"/>
          <p:cNvSpPr>
            <a:spLocks noGrp="1"/>
          </p:cNvSpPr>
          <p:nvPr>
            <p:ph idx="1"/>
          </p:nvPr>
        </p:nvSpPr>
        <p:spPr/>
        <p:txBody>
          <a:bodyPr/>
          <a:lstStyle/>
          <a:p>
            <a:pPr lvl="0"/>
            <a:r>
              <a:rPr/>
              <a:t>The claimed above statistical view hopes to estimate the correct </a:t>
            </a:r>
            <a:r>
              <a:rPr i="1"/>
              <a:t>conditional</a:t>
            </a:r>
            <a:r>
              <a:rPr/>
              <a:t> distribution </a:t>
            </a:r>
            <a:r>
              <a:rPr>
                <a:latin typeface="Courier"/>
              </a:rPr>
              <a:t>P[y | X]</a:t>
            </a:r>
            <a:r>
              <a:rPr/>
              <a:t> for </a:t>
            </a:r>
            <a:r>
              <a:rPr i="1"/>
              <a:t>all</a:t>
            </a:r>
            <a:r>
              <a:rPr/>
              <a:t> </a:t>
            </a:r>
            <a:r>
              <a:rPr>
                <a:latin typeface="Courier"/>
              </a:rPr>
              <a:t>X</a:t>
            </a:r>
            <a:r>
              <a:rPr/>
              <a:t>.</a:t>
            </a:r>
          </a:p>
          <a:p>
            <a:pPr lvl="0"/>
            <a:r>
              <a:rPr/>
              <a:t>The claimed above data science view hopes to estimate the correct </a:t>
            </a:r>
            <a:r>
              <a:rPr i="1"/>
              <a:t>joint</a:t>
            </a:r>
            <a:r>
              <a:rPr/>
              <a:t> distribution </a:t>
            </a:r>
            <a:r>
              <a:rPr>
                <a:latin typeface="Courier"/>
              </a:rPr>
              <a:t>P[X, y]</a:t>
            </a:r>
            <a:r>
              <a:rPr/>
              <a:t> for </a:t>
            </a:r>
            <a:r>
              <a:rPr i="1"/>
              <a:t>only</a:t>
            </a:r>
            <a:r>
              <a:rPr/>
              <a:t> </a:t>
            </a:r>
            <a:r>
              <a:rPr>
                <a:latin typeface="Courier"/>
              </a:rPr>
              <a:t>(X, y)</a:t>
            </a:r>
            <a:r>
              <a:rPr/>
              <a:t> exchangeable with the training data.</a:t>
            </a:r>
          </a:p>
          <a:p>
            <a:pPr lvl="0" indent="0" marL="0">
              <a:buNone/>
            </a:pPr>
            <a:r>
              <a:rPr i="1"/>
              <a:t>Not</a:t>
            </a:r>
            <a:r>
              <a:rPr/>
              <a:t> the same problem (despite Bayes’ Law)! Either can be warped into a criticism.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exists to support fixes that repair problems introduced by other fixes (complexity death spiral).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returns the class label, which is defined as “1” if the probability is at least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i="1"/>
              <a:t>Always</a:t>
            </a:r>
            <a:r>
              <a:rPr/>
              <a:t>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view that classifiers should return categories is pernicious nonsense.</a:t>
            </a:r>
          </a:p>
          <a:p>
            <a:pPr lvl="0"/>
            <a:r>
              <a:rPr/>
              <a:t>In English “accuracy” is a synonym for “quality.”</a:t>
            </a:r>
          </a:p>
          <a:p>
            <a:pPr lvl="0"/>
            <a:r>
              <a:rPr/>
              <a:t>Accuracy is the most commonly asked for goodness metric for classifiers.</a:t>
            </a:r>
          </a:p>
          <a:p>
            <a:pPr lvl="1"/>
            <a:r>
              <a:rPr/>
              <a:t>Accuracy is </a:t>
            </a:r>
            <a:r>
              <a:rPr i="1"/>
              <a:t>almost never</a:t>
            </a:r>
            <a:r>
              <a:rPr/>
              <a:t> the right metric when outcome classes are imbalanced</a:t>
            </a:r>
          </a:p>
          <a:p>
            <a:pPr lvl="0"/>
            <a:r>
              <a:rPr/>
              <a:t>Learn to use ROC/AUC as it tells you how often your classifier’s probability orders the outcomes correctly.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Street_Fighting_Statistics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i="1"/>
              <a:t>Either</a:t>
            </a:r>
            <a:r>
              <a:rPr/>
              <a:t> field can be made to look bad by judging it in terms of the other’s concerns. Neither field can claim priority in consulting (that would be operations research!).</a:t>
            </a:r>
          </a:p>
          <a:p>
            <a:pPr lvl="0" indent="0" marL="0">
              <a:buNone/>
            </a:pPr>
            <a:r>
              <a:rPr/>
              <a:t>I will show what it looks like to rush from data to building a predictive model (supervised machine learning). Also, I will demonstrate some of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applying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indent="0" marL="0">
              <a:buNone/>
            </a:pPr>
            <a:r>
              <a:rPr/>
              <a:t>Consider reading one, not all!!!</a:t>
            </a:r>
          </a:p>
          <a:p>
            <a:pPr lvl="0"/>
            <a:r>
              <a:rPr>
                <a:hlinkClick r:id="rId2"/>
              </a:rPr>
              <a:t>Nina Zumel: “I don’t think that means what you think it means;” Statistics to English Translation, Part 1: Accuracy Measures</a:t>
            </a:r>
            <a:r>
              <a:rPr/>
              <a:t>.</a:t>
            </a:r>
          </a:p>
          <a:p>
            <a:pPr lvl="0"/>
            <a:r>
              <a:rPr>
                <a:hlinkClick r:id="rId3"/>
              </a:rPr>
              <a:t>Nina Zumel: Squeezing the Most Utility from Your Models</a:t>
            </a:r>
            <a:r>
              <a:rP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rPr/>
              <a:t>.</a:t>
            </a:r>
          </a:p>
          <a:p>
            <a:pPr lvl="0"/>
            <a:r>
              <a:rPr>
                <a:hlinkClick r:id="rId7"/>
              </a:rPr>
              <a:t>vtreat for R</a:t>
            </a:r>
            <a:r>
              <a:rPr/>
              <a:t>, </a:t>
            </a:r>
            <a:r>
              <a:rPr>
                <a:hlinkClick r:id="rId8"/>
              </a:rPr>
              <a:t>vtreat for Python</a:t>
            </a:r>
            <a:r>
              <a:rPr/>
              <a:t> (our own super trick for re-coding high cardinality categorical variables!)</a:t>
            </a:r>
          </a:p>
          <a:p>
            <a:pPr lvl="0"/>
            <a:r>
              <a:rPr>
                <a:hlinkClick r:id="rId9"/>
              </a:rPr>
              <a:t>John Mount: Can a classifier that never says “yes” be useful?</a:t>
            </a:r>
          </a:p>
          <a:p>
            <a:pPr lvl="0"/>
            <a:r>
              <a:rPr>
                <a:hlinkClick r:id="rId10"/>
              </a:rPr>
              <a:t>John Mount: When Cross-Validation is More Powerful than Regularization.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scientists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heights from parents’ heights.</a:t>
            </a:r>
          </a:p>
          <a:p>
            <a:pPr lvl="0"/>
            <a:r>
              <a:rPr/>
              <a:t>Predicting cancer risk.</a:t>
            </a:r>
          </a:p>
          <a:p>
            <a:pPr lvl="0"/>
            <a:r>
              <a:rPr/>
              <a:t>Predicting the probability of clicking on an online advertisement.</a:t>
            </a:r>
          </a:p>
          <a:p>
            <a:pPr lvl="0"/>
            <a:r>
              <a:rPr/>
              <a:t>Mapping a picture to a description (f(X) ~ y)</a:t>
            </a:r>
          </a:p>
          <a:p>
            <a:pPr lvl="0"/>
            <a:r>
              <a:rPr/>
              <a:t>Mapping a description to picture (f(y) ~ X)</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simplify things, but also obscure important distinctions. This is the risk of “fit to finish” processes that are judged only on their final output.</a:t>
            </a:r>
          </a:p>
          <a:p>
            <a:pPr lvl="0" indent="0" marL="0">
              <a:buNone/>
            </a:pPr>
            <a:r>
              <a:rPr/>
              <a:t>It can seem that the practice of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two of the earlier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https://github.com/WinVector/Examples/tree/main/Street_Fighting_Statistics</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dcterms:created xsi:type="dcterms:W3CDTF">2022-11-08T21:09:55Z</dcterms:created>
  <dcterms:modified xsi:type="dcterms:W3CDTF">2022-11-08T21:09:55Z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